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DFAD"/>
    <a:srgbClr val="0C5956"/>
    <a:srgbClr val="20B7A3"/>
    <a:srgbClr val="0B5955"/>
    <a:srgbClr val="20B6A2"/>
    <a:srgbClr val="24A5F3"/>
    <a:srgbClr val="1A2C54"/>
    <a:srgbClr val="0CB4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8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2700D-356F-4784-961D-DF1271100A87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490C6-C809-4540-A2F3-719D5E04D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596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5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65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87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982198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82198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2199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91840" y="6356352"/>
            <a:ext cx="4861560" cy="3651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7080" y="6356352"/>
            <a:ext cx="1986280" cy="365125"/>
          </a:xfrm>
        </p:spPr>
        <p:txBody>
          <a:bodyPr/>
          <a:lstStyle>
            <a:lvl1pPr algn="ctr">
              <a:defRPr b="1"/>
            </a:lvl1pPr>
          </a:lstStyle>
          <a:p>
            <a:fld id="{E38424EB-E377-43FE-86D1-5F3A9345BB21}" type="slidenum">
              <a:rPr lang="en-US" smtClean="0"/>
              <a:pPr/>
              <a:t>‹#›</a:t>
            </a:fld>
            <a:r>
              <a:rPr lang="en-US" dirty="0"/>
              <a:t>/10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1EB676-5A35-4EB5-97D1-A13E3496EA23}"/>
              </a:ext>
            </a:extLst>
          </p:cNvPr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564"/>
          <a:stretch/>
        </p:blipFill>
        <p:spPr bwMode="auto">
          <a:xfrm>
            <a:off x="10793730" y="0"/>
            <a:ext cx="139827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6DFD65-DCB6-43FF-A7E8-FA9422E444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1505"/>
          <a:stretch/>
        </p:blipFill>
        <p:spPr>
          <a:xfrm>
            <a:off x="11252773" y="186432"/>
            <a:ext cx="797669" cy="92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5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5755" y="6356352"/>
            <a:ext cx="4704860" cy="365125"/>
          </a:xfrm>
        </p:spPr>
        <p:txBody>
          <a:bodyPr/>
          <a:lstStyle/>
          <a:p>
            <a:r>
              <a:rPr lang="en-US" dirty="0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4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52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47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59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39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150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4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29 Oct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9th international Conference on Internet of Thing and Its Applications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424EB-E377-43FE-86D1-5F3A9345B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CB491"/>
            </a:gs>
            <a:gs pos="100000">
              <a:srgbClr val="1A2C5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500DDB28-0329-448C-94E2-8C258C0722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10C76D-AC2B-42DB-A018-796F0439E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1552483" y="1978657"/>
            <a:ext cx="771616" cy="103780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292C968-BEB0-4487-B495-FE5AFEDC49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1397888" y="672627"/>
            <a:ext cx="1021462" cy="11523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494C347-88D4-45BF-B2CE-373ED209CF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0"/>
            <a:ext cx="6858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A9E756-7ACF-41C1-A5CA-4FB54938D2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88" y="3413828"/>
            <a:ext cx="5279910" cy="22646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659B8D4-A907-49D2-8E48-E2B949688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313" y="5691148"/>
            <a:ext cx="5667375" cy="8014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72D177-E74D-4727-9C19-C9FA26CD11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50" y="758762"/>
            <a:ext cx="4679787" cy="24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517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B5955"/>
            </a:gs>
            <a:gs pos="100000">
              <a:srgbClr val="20B6A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3921D69-9112-4BE4-A8D2-A15B0E1E8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06199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bg1"/>
                </a:solidFill>
              </a:rPr>
              <a:t>Paper Title 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9BA62F0D-D9E4-47CE-BB50-4B48DAC047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3738396"/>
            <a:ext cx="2013284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</a:t>
            </a:r>
            <a:r>
              <a:rPr lang="en-US" baseline="30000" dirty="0">
                <a:solidFill>
                  <a:schemeClr val="bg1"/>
                </a:solidFill>
              </a:rPr>
              <a:t>st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D34331-9F18-4673-96D7-EA09E1724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971" y="2999874"/>
            <a:ext cx="3801979" cy="3801979"/>
          </a:xfrm>
          <a:prstGeom prst="rect">
            <a:avLst/>
          </a:prstGeom>
        </p:spPr>
      </p:pic>
      <p:sp>
        <p:nvSpPr>
          <p:cNvPr id="10" name="Subtitle 6">
            <a:extLst>
              <a:ext uri="{FF2B5EF4-FFF2-40B4-BE49-F238E27FC236}">
                <a16:creationId xmlns:a16="http://schemas.microsoft.com/office/drawing/2014/main" id="{B04DEAB8-C628-43DC-B8D8-DB61C1B77735}"/>
              </a:ext>
            </a:extLst>
          </p:cNvPr>
          <p:cNvSpPr txBox="1">
            <a:spLocks/>
          </p:cNvSpPr>
          <p:nvPr/>
        </p:nvSpPr>
        <p:spPr>
          <a:xfrm>
            <a:off x="380198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2</a:t>
            </a:r>
            <a:r>
              <a:rPr lang="en-US" baseline="30000" dirty="0">
                <a:solidFill>
                  <a:schemeClr val="bg1"/>
                </a:solidFill>
              </a:rPr>
              <a:t>nd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  <p:sp>
        <p:nvSpPr>
          <p:cNvPr id="11" name="Subtitle 6">
            <a:extLst>
              <a:ext uri="{FF2B5EF4-FFF2-40B4-BE49-F238E27FC236}">
                <a16:creationId xmlns:a16="http://schemas.microsoft.com/office/drawing/2014/main" id="{1EE45590-960D-4C93-ABB7-AAE83D3BF423}"/>
              </a:ext>
            </a:extLst>
          </p:cNvPr>
          <p:cNvSpPr txBox="1">
            <a:spLocks/>
          </p:cNvSpPr>
          <p:nvPr/>
        </p:nvSpPr>
        <p:spPr>
          <a:xfrm>
            <a:off x="6689560" y="3738396"/>
            <a:ext cx="2013284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</a:rPr>
              <a:t>3</a:t>
            </a:r>
            <a:r>
              <a:rPr lang="en-US" baseline="30000" dirty="0">
                <a:solidFill>
                  <a:schemeClr val="bg1"/>
                </a:solidFill>
              </a:rPr>
              <a:t>rd</a:t>
            </a:r>
            <a:r>
              <a:rPr lang="en-US" dirty="0">
                <a:solidFill>
                  <a:schemeClr val="bg1"/>
                </a:solidFill>
              </a:rPr>
              <a:t> Author</a:t>
            </a:r>
          </a:p>
          <a:p>
            <a:r>
              <a:rPr lang="en-US" dirty="0">
                <a:solidFill>
                  <a:schemeClr val="bg1"/>
                </a:solidFill>
              </a:rPr>
              <a:t>Institute name</a:t>
            </a:r>
          </a:p>
          <a:p>
            <a:r>
              <a:rPr lang="en-US" dirty="0">
                <a:solidFill>
                  <a:schemeClr val="bg1"/>
                </a:solidFill>
              </a:rPr>
              <a:t>Email address</a:t>
            </a:r>
          </a:p>
        </p:txBody>
      </p:sp>
    </p:spTree>
    <p:extLst>
      <p:ext uri="{BB962C8B-B14F-4D97-AF65-F5344CB8AC3E}">
        <p14:creationId xmlns:p14="http://schemas.microsoft.com/office/powerpoint/2010/main" val="1091555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B56A3-DA8F-4828-886E-D35CAF448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DFE62-AD2A-4CA2-958E-38DFA0A41C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listed titles in sample slides are suggestions.</a:t>
            </a:r>
          </a:p>
          <a:p>
            <a:r>
              <a:rPr lang="en-US" dirty="0"/>
              <a:t>You may change titles or adjust the number of slides under each section.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6CD110-30DE-4A10-BB52-59CF0721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5608E6-F3F4-4C81-93A6-78ABA5E03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7F362A-E2CA-42CE-BA03-94338E34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3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556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C9D46-C98E-4382-8756-DD90288FA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Design Tips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1F71F-0DFB-4387-85E4-58F20D688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Avoid long text paragraphs.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b="1" dirty="0"/>
              <a:t>short, meaningful headings</a:t>
            </a:r>
            <a:r>
              <a:rPr lang="en-US" dirty="0"/>
              <a:t> and </a:t>
            </a:r>
            <a:r>
              <a:rPr lang="en-US" b="1" dirty="0"/>
              <a:t>clear visuals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Engage the audience through </a:t>
            </a:r>
            <a:r>
              <a:rPr lang="en-US" b="1" dirty="0"/>
              <a:t>images and keywords</a:t>
            </a:r>
            <a:r>
              <a:rPr lang="en-US" dirty="0"/>
              <a:t>, not text blocks.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28440-FF49-4349-92F0-436189F8B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E13A3-3D48-4766-96B5-FB6279A34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43FF7-3740-4D04-B74B-09FAE485D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4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77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34AEE-6CFF-463D-A6DE-25D16B47E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6×6 Rule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6DB6E-5C6A-4A3B-A265-A4B3903285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Max </a:t>
            </a:r>
            <a:r>
              <a:rPr lang="en-US" b="1" dirty="0"/>
              <a:t>6 bullet points per slide</a:t>
            </a:r>
          </a:p>
          <a:p>
            <a:r>
              <a:rPr lang="en-US" dirty="0"/>
              <a:t>Max </a:t>
            </a:r>
            <a:r>
              <a:rPr lang="en-US" b="1" dirty="0"/>
              <a:t>6 words per bullet point</a:t>
            </a:r>
          </a:p>
          <a:p>
            <a:r>
              <a:rPr lang="en-US" dirty="0"/>
              <a:t>Keep slides </a:t>
            </a:r>
            <a:r>
              <a:rPr lang="en-US" b="1" dirty="0"/>
              <a:t>clean and easy to read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EF766-3B8F-47D2-9156-E49F18E3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0015-21C3-42FF-ABCD-A7832719C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F3B412-9B83-4B13-8D9C-B8E468567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5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68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E6001-01A9-4F73-95D9-B3F060C14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56C5-A745-4E02-8228-5CAF4C052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244015" cy="4351338"/>
          </a:xfrm>
        </p:spPr>
        <p:txBody>
          <a:bodyPr>
            <a:normAutofit/>
          </a:bodyPr>
          <a:lstStyle/>
          <a:p>
            <a:r>
              <a:rPr lang="en-US" sz="2400" b="1" dirty="0"/>
              <a:t>Oral presentations</a:t>
            </a:r>
            <a:r>
              <a:rPr lang="en-US" sz="2400" dirty="0"/>
              <a:t>:</a:t>
            </a:r>
          </a:p>
          <a:p>
            <a:r>
              <a:rPr lang="en-US" sz="2400" dirty="0"/>
              <a:t>⏱ 10 minutes presentation + 5 minutes Q&amp;A (managed by the session chair)</a:t>
            </a:r>
          </a:p>
          <a:p>
            <a:r>
              <a:rPr lang="en-US" sz="2400" b="1" dirty="0"/>
              <a:t>Poster presentations</a:t>
            </a:r>
            <a:r>
              <a:rPr lang="en-US" sz="2400" dirty="0"/>
              <a:t>:</a:t>
            </a:r>
          </a:p>
          <a:p>
            <a:pPr lvl="1"/>
            <a:r>
              <a:rPr lang="en-US" sz="2000" dirty="0"/>
              <a:t>Use the official </a:t>
            </a:r>
            <a:r>
              <a:rPr lang="en-US" sz="2000" b="1" dirty="0"/>
              <a:t>poster template </a:t>
            </a:r>
            <a:r>
              <a:rPr lang="en-US" sz="2000" dirty="0"/>
              <a:t>provided by the conference.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333940-61F0-4970-9C09-0FC97499D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A6767-ACB7-4061-B033-00A07DD95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72F86C-1512-4133-9E91-29845A365A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6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233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97497-CDAF-4AED-AEC2-389539B70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9524B0-63C1-4F37-B4EB-483DFC32C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Papers written in </a:t>
            </a:r>
            <a:r>
              <a:rPr lang="en-US" b="1" dirty="0"/>
              <a:t>English</a:t>
            </a:r>
            <a:r>
              <a:rPr lang="en-US" dirty="0"/>
              <a:t> must be </a:t>
            </a:r>
            <a:r>
              <a:rPr lang="en-US" b="1" dirty="0"/>
              <a:t>presented in English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Clear pronunciation and simple visuals are encouraged for accessibility.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5990BB-AEDB-493A-98AA-D52FACA7B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E23BB9-6B80-4208-B976-F9F195B67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9</a:t>
            </a:r>
            <a:r>
              <a:rPr lang="en-US" baseline="30000"/>
              <a:t>th</a:t>
            </a:r>
            <a:r>
              <a:rPr lang="en-US"/>
              <a:t> international Conference on Internet of Thing and Its Applications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F472C-6D7A-473C-92BC-18FFA1B95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424EB-E377-43FE-86D1-5F3A9345BB21}" type="slidenum">
              <a:rPr lang="en-US" smtClean="0"/>
              <a:pPr/>
              <a:t>7</a:t>
            </a:fld>
            <a:r>
              <a:rPr lang="en-US"/>
              <a:t>/10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884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CDFAD"/>
            </a:gs>
            <a:gs pos="100000">
              <a:srgbClr val="0C5956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9359-CC87-454E-A626-E1FE4017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119" y="1709741"/>
            <a:ext cx="9752331" cy="2384740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Thanks for your attention!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079B4FE-F111-4D8B-9102-DAE6DFE34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8759189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9</a:t>
            </a:r>
            <a:r>
              <a:rPr lang="en-US" baseline="30000" dirty="0">
                <a:solidFill>
                  <a:schemeClr val="bg1"/>
                </a:solidFill>
              </a:rPr>
              <a:t>th</a:t>
            </a:r>
            <a:r>
              <a:rPr lang="en-US" dirty="0">
                <a:solidFill>
                  <a:schemeClr val="bg1"/>
                </a:solidFill>
              </a:rPr>
              <a:t> international Conference on Internet of Thing and Its Applications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University of Isfahan, Isfahan, Iran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Contact: iot@res.ui.ac.ir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9F06D-BA1F-4007-981E-530352CDB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Oct 2025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68A6F-DD17-48E9-97D7-F0B162C07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9</a:t>
            </a:r>
            <a:r>
              <a:rPr lang="en-US" baseline="30000" dirty="0"/>
              <a:t>th</a:t>
            </a:r>
            <a:r>
              <a:rPr lang="en-US" dirty="0"/>
              <a:t> international Conference on Internet of Thing and Its Applications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CB55AA0-6D22-4359-860F-5D61DA6333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063" r="50000"/>
          <a:stretch/>
        </p:blipFill>
        <p:spPr>
          <a:xfrm>
            <a:off x="516199" y="2965473"/>
            <a:ext cx="771616" cy="10378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ABFDE31-E30A-49E5-87D0-9259AC6194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91276" y="1826180"/>
            <a:ext cx="1021462" cy="11523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3A9EFC-2392-481C-A77B-442AFD9D4E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3417095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57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</TotalTime>
  <Words>268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Paper Title </vt:lpstr>
      <vt:lpstr>Presentation Guidelines</vt:lpstr>
      <vt:lpstr>Slide Design Tips</vt:lpstr>
      <vt:lpstr>The 6×6 Rule</vt:lpstr>
      <vt:lpstr>Presentation Timing</vt:lpstr>
      <vt:lpstr>Language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Mahdi Kalbasi</dc:creator>
  <cp:lastModifiedBy>Mahdi Kalbasi</cp:lastModifiedBy>
  <cp:revision>29</cp:revision>
  <dcterms:created xsi:type="dcterms:W3CDTF">2025-10-14T09:44:04Z</dcterms:created>
  <dcterms:modified xsi:type="dcterms:W3CDTF">2025-10-19T13:33:16Z</dcterms:modified>
</cp:coreProperties>
</file>